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73" r:id="rId5"/>
    <p:sldId id="261" r:id="rId6"/>
    <p:sldId id="264" r:id="rId7"/>
    <p:sldId id="267" r:id="rId8"/>
    <p:sldId id="270" r:id="rId9"/>
    <p:sldId id="272" r:id="rId10"/>
    <p:sldId id="262" r:id="rId11"/>
    <p:sldId id="266" r:id="rId12"/>
    <p:sldId id="271" r:id="rId13"/>
  </p:sldIdLst>
  <p:sldSz cx="12192000" cy="6858000"/>
  <p:notesSz cx="6858000" cy="9144000"/>
  <p:defaultTextStyle>
    <a:defPPr>
      <a:defRPr lang="LID4096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0129" autoAdjust="0"/>
  </p:normalViewPr>
  <p:slideViewPr>
    <p:cSldViewPr snapToGrid="0">
      <p:cViewPr varScale="1">
        <p:scale>
          <a:sx n="60" d="100"/>
          <a:sy n="60" d="100"/>
        </p:scale>
        <p:origin x="90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AC3024-AE7A-41DD-BB5E-794D6E1E94A5}" type="datetimeFigureOut">
              <a:rPr lang="en-GB" smtClean="0"/>
              <a:t>22/11/2020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57295E-E2A8-4458-9585-7CFD937A259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11709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Image acquisition = low-pass filter</a:t>
            </a:r>
          </a:p>
          <a:p>
            <a:pPr marL="171450" indent="-171450">
              <a:buFontTx/>
              <a:buChar char="-"/>
            </a:pP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Moiré fringes</a:t>
            </a:r>
          </a:p>
          <a:p>
            <a:pPr marL="171450" indent="-171450">
              <a:buFontTx/>
              <a:buChar char="-"/>
            </a:pPr>
            <a:r>
              <a:rPr lang="en-GB" dirty="0"/>
              <a:t>Reciprocal space = Fourier Space</a:t>
            </a:r>
          </a:p>
          <a:p>
            <a:pPr marL="171450" indent="-171450">
              <a:buFontTx/>
              <a:buChar char="-"/>
            </a:pPr>
            <a:r>
              <a:rPr lang="en-GB" dirty="0"/>
              <a:t>If line pattern close to diffraction limit -&gt; double resolution achieved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57295E-E2A8-4458-9585-7CFD937A2591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39839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F83C3-DF1E-4973-8190-757BE32221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24D983-B63F-4A4C-931D-CA6E648419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D5EF7C-3BEE-40D9-9A16-714E8B3F7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84363-630B-415B-9C49-FD431A3D6E76}" type="datetimeFigureOut">
              <a:rPr lang="LID4096" smtClean="0"/>
              <a:t>11/22/2020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5B6BF9-F31B-4C1D-A06F-DD8BAE37A1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A8889F-DB6A-45D8-8D62-536FD81FC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214DE-7A55-430C-93CC-EC697106A42B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565087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52D30-A366-44E2-AA93-E1801C05BB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CFEEC8-4108-4C9A-BA3D-3E0FD53E6C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E98744-EF6B-4678-9BC4-D979FF692E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84363-630B-415B-9C49-FD431A3D6E76}" type="datetimeFigureOut">
              <a:rPr lang="LID4096" smtClean="0"/>
              <a:t>11/22/2020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B45869-5292-4AA2-B9F3-6804D006AF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BB93DE-3BA6-4FC3-BED0-87BDA1710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214DE-7A55-430C-93CC-EC697106A42B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0942744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106A807-3572-4F1D-BB7B-CF140DB751C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7F555D1-E62B-4C0B-84CF-011093A425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A8DAA9-9B7A-44A7-94C7-D83E23E5D7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84363-630B-415B-9C49-FD431A3D6E76}" type="datetimeFigureOut">
              <a:rPr lang="LID4096" smtClean="0"/>
              <a:t>11/22/2020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F05760-0EEB-4EDB-81B9-0D1A22DE0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86169A-45C0-427D-881A-A737BFF95F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214DE-7A55-430C-93CC-EC697106A42B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9751572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3BC7C-74D8-4A54-9293-FA5EBDBD48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ABB95C-9AD9-40D4-A628-3F049388E4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E6DBCF-79E3-4916-B159-6919D44E50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84363-630B-415B-9C49-FD431A3D6E76}" type="datetimeFigureOut">
              <a:rPr lang="LID4096" smtClean="0"/>
              <a:t>11/22/2020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6727F9-CD6F-47AD-9FB8-1731DA1847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A5BAD7-1311-4A18-AE5E-B7B0F102CC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214DE-7A55-430C-93CC-EC697106A42B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045553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66082-36CF-486C-A386-24F84569E1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34D8B7-E97B-4242-A7DF-0681BD8DCE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AFF50E-088A-4FB7-9F4D-BE423144C9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84363-630B-415B-9C49-FD431A3D6E76}" type="datetimeFigureOut">
              <a:rPr lang="LID4096" smtClean="0"/>
              <a:t>11/22/2020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971EF2-2E93-4E2C-9F97-131AB11252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F06FC1-B949-4C9A-BEB2-94AD75746E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214DE-7A55-430C-93CC-EC697106A42B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425332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F29A5-24AA-47BE-BED1-329C7FF325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497758-302B-46E0-8C2A-20E79DB2E0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114CD8-1142-4B25-8499-205387DB7A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EAFF41-675C-4BED-B430-B9DC6A114C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84363-630B-415B-9C49-FD431A3D6E76}" type="datetimeFigureOut">
              <a:rPr lang="LID4096" smtClean="0"/>
              <a:t>11/22/2020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297ABC-D52B-4931-A77F-AB1A9AD863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8787A4-0C97-4C40-9317-BA5C33917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214DE-7A55-430C-93CC-EC697106A42B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7129089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FA2EE9-352D-4172-8B5C-DBFD3F3413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C70B8F-3B5B-4CF9-9408-C68B4B9899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A45284-C33C-4D01-9B0D-BB45D48D20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661E976-723D-467C-A9EB-114C970C05A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5932E0-E9EC-4402-BBD0-2D84C13F339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4930A98-AC7A-43E2-B095-49113E8954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84363-630B-415B-9C49-FD431A3D6E76}" type="datetimeFigureOut">
              <a:rPr lang="LID4096" smtClean="0"/>
              <a:t>11/22/2020</a:t>
            </a:fld>
            <a:endParaRPr lang="LID4096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266AC48-2BD9-4CA2-8776-80F25F2999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4556649-04BE-431C-A193-E5C8B5B780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214DE-7A55-430C-93CC-EC697106A42B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7891921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3DC54F-CCD1-46BD-9B8C-9977CFAE19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60881F7-8B8D-4C4C-BAFA-AC40788FED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84363-630B-415B-9C49-FD431A3D6E76}" type="datetimeFigureOut">
              <a:rPr lang="LID4096" smtClean="0"/>
              <a:t>11/22/2020</a:t>
            </a:fld>
            <a:endParaRPr lang="LID4096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D76594-60C0-4405-81D3-C2F7D91261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F4330A-58BB-46B0-9985-812BC97F17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214DE-7A55-430C-93CC-EC697106A42B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8050657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B38780-A266-49DB-BBC8-8A579C02C4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84363-630B-415B-9C49-FD431A3D6E76}" type="datetimeFigureOut">
              <a:rPr lang="LID4096" smtClean="0"/>
              <a:t>11/22/2020</a:t>
            </a:fld>
            <a:endParaRPr lang="LID4096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EAA45E-1FB3-4AF3-90B6-505681DE5F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105816-5B92-4F4D-ACC3-733DF2977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214DE-7A55-430C-93CC-EC697106A42B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9360846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CC3DB2-BF51-401A-AAEC-BA40001B82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71B594-0AB9-4646-8725-EE4593C6F1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294B09-C896-4429-B70C-F393BCE81E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783F29-61F6-4FD8-BB31-B636B8B32D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84363-630B-415B-9C49-FD431A3D6E76}" type="datetimeFigureOut">
              <a:rPr lang="LID4096" smtClean="0"/>
              <a:t>11/22/2020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488EEB-E92C-4DB8-B957-DEAF5C226A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F4D979-6077-4892-86ED-749830AA5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214DE-7A55-430C-93CC-EC697106A42B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0871908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7EB7A7-C61D-49B2-A41E-B04002C34A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44BC4E1-7567-4728-8FC0-70F6EBAC344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B417A9-ECF5-407C-8A00-A5F0493FEF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1A7B5F-E8D3-4BCF-8978-53B170A7FA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84363-630B-415B-9C49-FD431A3D6E76}" type="datetimeFigureOut">
              <a:rPr lang="LID4096" smtClean="0"/>
              <a:t>11/22/2020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B5A5A1-7B2E-4FAA-AF53-EA13D6968E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780141-3BE3-440A-B914-0B87216A6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214DE-7A55-430C-93CC-EC697106A42B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9621537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34DC7E0-74DB-4CEA-9A5B-5B5DF017F7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A78662-279D-48BB-A496-76A07ECF55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37C1A9-2589-4A27-A3EB-334DC4A2C2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C84363-630B-415B-9C49-FD431A3D6E76}" type="datetimeFigureOut">
              <a:rPr lang="LID4096" smtClean="0"/>
              <a:t>11/22/2020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92162A-02BD-4861-BFF2-743DE8910F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652216-F9BF-455A-8A4D-6C56A0B259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0214DE-7A55-430C-93CC-EC697106A42B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673343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LID4096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eg"/><Relationship Id="rId5" Type="http://schemas.openxmlformats.org/officeDocument/2006/relationships/hyperlink" Target="http://zeiss-campus.magnet.fsu.edu/articles/superresolution/supersim.html" TargetMode="External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zeiss-campus.magnet.fsu.edu/articles/superresolution/supersim.html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2DAD73-F503-4526-8FD7-5B4CC9B597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300162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dirty="0"/>
              <a:t>Deep neural network for SIM super-resolution reconstruction with a reduced number of images</a:t>
            </a:r>
            <a:endParaRPr lang="LID4096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20786C-C1BE-493C-B593-51758B7228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64038"/>
            <a:ext cx="9144000" cy="1655762"/>
          </a:xfrm>
        </p:spPr>
        <p:txBody>
          <a:bodyPr/>
          <a:lstStyle/>
          <a:p>
            <a:r>
              <a:rPr lang="en-GB" dirty="0"/>
              <a:t>by Kay Lächler</a:t>
            </a:r>
          </a:p>
          <a:p>
            <a:r>
              <a:rPr lang="en-GB" dirty="0"/>
              <a:t>Supervisors: Daniel Sage &amp; Emmanuel </a:t>
            </a:r>
            <a:r>
              <a:rPr lang="en-GB" dirty="0" err="1"/>
              <a:t>Soubies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3C67DA-0C7E-404F-A615-C8E39E66146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430" r="59733"/>
          <a:stretch/>
        </p:blipFill>
        <p:spPr>
          <a:xfrm>
            <a:off x="121285" y="6345378"/>
            <a:ext cx="3598459" cy="512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9832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4D716-DA58-44DE-B8B5-B71C4B7F4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Intermediate Results: Microscopy Test Image</a:t>
            </a:r>
          </a:p>
        </p:txBody>
      </p:sp>
      <p:pic>
        <p:nvPicPr>
          <p:cNvPr id="11" name="Content Placeholder 10" descr="Shape&#10;&#10;Description automatically generated">
            <a:extLst>
              <a:ext uri="{FF2B5EF4-FFF2-40B4-BE49-F238E27FC236}">
                <a16:creationId xmlns:a16="http://schemas.microsoft.com/office/drawing/2014/main" id="{270513CF-EEC3-4B61-A5F7-8C8522CA2D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77" t="8564" r="11454" b="10139"/>
          <a:stretch/>
        </p:blipFill>
        <p:spPr>
          <a:xfrm>
            <a:off x="544946" y="1312922"/>
            <a:ext cx="5634182" cy="5341315"/>
          </a:xfrm>
        </p:spPr>
      </p:pic>
      <p:pic>
        <p:nvPicPr>
          <p:cNvPr id="13" name="Picture 12" descr="Shape, square&#10;&#10;Description automatically generated">
            <a:extLst>
              <a:ext uri="{FF2B5EF4-FFF2-40B4-BE49-F238E27FC236}">
                <a16:creationId xmlns:a16="http://schemas.microsoft.com/office/drawing/2014/main" id="{246B5045-83B2-41B4-80A1-B35FD1517F9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55" t="8847" r="11903" b="10345"/>
          <a:stretch/>
        </p:blipFill>
        <p:spPr>
          <a:xfrm>
            <a:off x="6567057" y="1312922"/>
            <a:ext cx="4386824" cy="419123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DBE71C1-351F-4DE4-8906-98086F066E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9968" y="5646198"/>
            <a:ext cx="3330938" cy="1117618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06447B17-D3AD-414B-AB77-1128FE86A37E}"/>
              </a:ext>
            </a:extLst>
          </p:cNvPr>
          <p:cNvSpPr/>
          <p:nvPr/>
        </p:nvSpPr>
        <p:spPr>
          <a:xfrm>
            <a:off x="1518082" y="3151571"/>
            <a:ext cx="220462" cy="22145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D53E7C9-8ABA-4DC2-8DB7-50F82B9A41F2}"/>
              </a:ext>
            </a:extLst>
          </p:cNvPr>
          <p:cNvSpPr/>
          <p:nvPr/>
        </p:nvSpPr>
        <p:spPr>
          <a:xfrm>
            <a:off x="4736238" y="5915485"/>
            <a:ext cx="220462" cy="22145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C249C76-F10D-4749-A8F7-F87B079DB99D}"/>
              </a:ext>
            </a:extLst>
          </p:cNvPr>
          <p:cNvSpPr/>
          <p:nvPr/>
        </p:nvSpPr>
        <p:spPr>
          <a:xfrm>
            <a:off x="1518082" y="5915486"/>
            <a:ext cx="220462" cy="22145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C38055F-C64A-4FEC-BDB3-61D4FC6C3AF4}"/>
              </a:ext>
            </a:extLst>
          </p:cNvPr>
          <p:cNvSpPr/>
          <p:nvPr/>
        </p:nvSpPr>
        <p:spPr>
          <a:xfrm>
            <a:off x="4736238" y="3151570"/>
            <a:ext cx="220462" cy="22145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40127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526197-E264-4582-A2DC-AA380A38B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What’s next?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ED454F-6F78-4BD3-89F5-1877BDF502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Experiment with different noise levels (here SNR=20dB)</a:t>
            </a:r>
          </a:p>
          <a:p>
            <a:r>
              <a:rPr lang="en-GB" dirty="0"/>
              <a:t>Experiment with variations of loss function (weights for L1 and SSIM, here 0.16 and 0.84)</a:t>
            </a:r>
          </a:p>
          <a:p>
            <a:r>
              <a:rPr lang="en-GB" dirty="0"/>
              <a:t>Try RCAN network</a:t>
            </a:r>
          </a:p>
          <a:p>
            <a:pPr lvl="1"/>
            <a:r>
              <a:rPr lang="en-GB" dirty="0"/>
              <a:t>Not as memory intensive</a:t>
            </a:r>
          </a:p>
          <a:p>
            <a:pPr lvl="1"/>
            <a:r>
              <a:rPr lang="en-GB" dirty="0"/>
              <a:t>Could use Laplacian loss function that encourages high freq. correctness</a:t>
            </a:r>
          </a:p>
          <a:p>
            <a:r>
              <a:rPr lang="en-GB" dirty="0"/>
              <a:t>Train on microscopy images </a:t>
            </a:r>
            <a:r>
              <a:rPr lang="en-GB" dirty="0">
                <a:sym typeface="Wingdings" panose="05000000000000000000" pitchFamily="2" charset="2"/>
              </a:rPr>
              <a:t> dataset used by W2S (SIM would still be simulated)</a:t>
            </a:r>
          </a:p>
          <a:p>
            <a:r>
              <a:rPr lang="en-GB" dirty="0">
                <a:sym typeface="Wingdings" panose="05000000000000000000" pitchFamily="2" charset="2"/>
              </a:rPr>
              <a:t>4-image simulated SIM: use real PSF/OTF</a:t>
            </a:r>
          </a:p>
          <a:p>
            <a:r>
              <a:rPr lang="en-GB" dirty="0">
                <a:sym typeface="Wingdings" panose="05000000000000000000" pitchFamily="2" charset="2"/>
              </a:rPr>
              <a:t>Train on real SIM data  no suitable dataset found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88E6DC-634A-46B0-A0A0-CEF4010DAA0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430" r="59733"/>
          <a:stretch/>
        </p:blipFill>
        <p:spPr>
          <a:xfrm>
            <a:off x="121285" y="6345378"/>
            <a:ext cx="3598459" cy="512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0612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9EB1F3-0382-417B-8A83-A85C9E1730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Discussion Time</a:t>
            </a: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729466D0-FA97-4564-B3C6-1ECC86BBA8C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8522" y="1798992"/>
            <a:ext cx="7148626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15893CD-975B-41D3-A9A9-D65761B148D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430" r="59733"/>
          <a:stretch/>
        </p:blipFill>
        <p:spPr>
          <a:xfrm>
            <a:off x="121285" y="6345378"/>
            <a:ext cx="3598459" cy="512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9096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85B15C-B234-478D-9B1A-4995BFEF4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Super-Resolution Structured illumination microscopy (SR-SIM)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663DA74-D231-4793-88FA-709D54349A6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dirty="0"/>
                  <a:t>Sinusoidal illumination pattern </a:t>
                </a:r>
                <a:r>
                  <a:rPr lang="pt-BR" i="1" dirty="0"/>
                  <a:t>I</a:t>
                </a:r>
                <a:r>
                  <a:rPr lang="pt-BR" dirty="0"/>
                  <a:t>(</a:t>
                </a:r>
                <a:r>
                  <a:rPr lang="pt-BR" i="1" dirty="0"/>
                  <a:t>r</a:t>
                </a:r>
                <a:r>
                  <a:rPr lang="pt-BR" dirty="0"/>
                  <a:t>) = </a:t>
                </a:r>
                <a:r>
                  <a:rPr lang="pt-BR" i="1" dirty="0"/>
                  <a:t>I</a:t>
                </a:r>
                <a:r>
                  <a:rPr lang="pt-BR" baseline="-25000" dirty="0"/>
                  <a:t>0</a:t>
                </a:r>
                <a:r>
                  <a:rPr lang="pt-BR" dirty="0"/>
                  <a:t>[1 + cos(</a:t>
                </a:r>
                <a:r>
                  <a:rPr lang="pt-BR" i="1" dirty="0"/>
                  <a:t>k</a:t>
                </a:r>
                <a:r>
                  <a:rPr lang="pt-BR" baseline="-25000" dirty="0"/>
                  <a:t>0</a:t>
                </a:r>
                <a:r>
                  <a:rPr lang="pt-BR" dirty="0"/>
                  <a:t> · </a:t>
                </a:r>
                <a:r>
                  <a:rPr lang="pt-BR" i="1" dirty="0"/>
                  <a:t>r</a:t>
                </a:r>
                <a:r>
                  <a:rPr lang="pt-BR" dirty="0"/>
                  <a:t> + </a:t>
                </a:r>
                <a:r>
                  <a:rPr lang="pt-BR" i="1" dirty="0"/>
                  <a:t>ϕ</a:t>
                </a:r>
                <a:r>
                  <a:rPr lang="pt-BR" dirty="0"/>
                  <a:t>)]</a:t>
                </a:r>
                <a:endParaRPr lang="en-GB" dirty="0"/>
              </a:p>
              <a:p>
                <a:r>
                  <a:rPr lang="en-GB" dirty="0"/>
                  <a:t>Overcome diffraction limit 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num>
                      <m:den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𝑁𝐴</m:t>
                        </m:r>
                      </m:den>
                    </m:f>
                  </m:oMath>
                </a14:m>
                <a:r>
                  <a:rPr lang="en-GB" dirty="0"/>
                  <a:t> or around 200nm)</a:t>
                </a:r>
              </a:p>
              <a:p>
                <a:r>
                  <a:rPr lang="en-GB" dirty="0"/>
                  <a:t>Mix high-frequency components into low-frequency components</a:t>
                </a:r>
              </a:p>
              <a:p>
                <a:r>
                  <a:rPr lang="en-GB" dirty="0"/>
                  <a:t>9 images with 3 orientations x 3 phases </a:t>
                </a:r>
              </a:p>
              <a:p>
                <a:endParaRPr lang="en-GB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663DA74-D231-4793-88FA-709D54349A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8" name="Picture 4">
            <a:extLst>
              <a:ext uri="{FF2B5EF4-FFF2-40B4-BE49-F238E27FC236}">
                <a16:creationId xmlns:a16="http://schemas.microsoft.com/office/drawing/2014/main" id="{B77142F8-18A7-43A5-9E5C-EBFBC261AF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077"/>
          <a:stretch/>
        </p:blipFill>
        <p:spPr bwMode="auto">
          <a:xfrm>
            <a:off x="5639466" y="4096499"/>
            <a:ext cx="6459431" cy="177012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0897211-580A-4F86-AE58-9C024858B391}"/>
              </a:ext>
            </a:extLst>
          </p:cNvPr>
          <p:cNvSpPr txBox="1"/>
          <p:nvPr/>
        </p:nvSpPr>
        <p:spPr>
          <a:xfrm>
            <a:off x="154747" y="5923819"/>
            <a:ext cx="959321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/>
              <a:t>Source: </a:t>
            </a:r>
            <a:r>
              <a:rPr lang="en-GB" sz="1100" dirty="0">
                <a:hlinkClick r:id="rId5"/>
              </a:rPr>
              <a:t>http://zeiss-campus.magnet.fsu.edu/articles/superresolution/supersim.html</a:t>
            </a:r>
            <a:endParaRPr lang="en-GB" sz="1100" dirty="0"/>
          </a:p>
          <a:p>
            <a:endParaRPr lang="en-GB" sz="1100" dirty="0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79EF76D1-4904-4723-AA84-280E95F0D2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936"/>
          <a:stretch/>
        </p:blipFill>
        <p:spPr bwMode="auto">
          <a:xfrm>
            <a:off x="123925" y="4086225"/>
            <a:ext cx="5425762" cy="1831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3CC7D3-6B2C-44F3-8792-0B15331E055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430" r="59733"/>
          <a:stretch/>
        </p:blipFill>
        <p:spPr>
          <a:xfrm>
            <a:off x="121285" y="6345378"/>
            <a:ext cx="3598459" cy="512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6136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44117-B52D-4E58-8169-369A08A194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Direct method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96CDD04-DEDE-4027-8B5D-1F733490415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830" y="3397125"/>
            <a:ext cx="6181077" cy="3095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E650CDA7-5C77-4455-A2A8-8E341F4081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92" r="66910" b="7076"/>
          <a:stretch/>
        </p:blipFill>
        <p:spPr bwMode="auto">
          <a:xfrm>
            <a:off x="8037811" y="2845156"/>
            <a:ext cx="3168583" cy="3216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AFD33B1-A3AC-4495-98E9-39DE7F035688}"/>
              </a:ext>
            </a:extLst>
          </p:cNvPr>
          <p:cNvSpPr txBox="1"/>
          <p:nvPr/>
        </p:nvSpPr>
        <p:spPr>
          <a:xfrm>
            <a:off x="228601" y="6544078"/>
            <a:ext cx="959321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/>
              <a:t>Source: </a:t>
            </a:r>
            <a:r>
              <a:rPr lang="en-GB" sz="1100" dirty="0">
                <a:hlinkClick r:id="rId4"/>
              </a:rPr>
              <a:t>http://zeiss-campus.magnet.fsu.edu/articles/superresolution/supersim.html</a:t>
            </a:r>
            <a:endParaRPr lang="en-GB" sz="1100" dirty="0"/>
          </a:p>
          <a:p>
            <a:endParaRPr lang="en-GB" sz="1100" dirty="0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AE8C051A-FF31-450F-8A28-FD1222D62371}"/>
              </a:ext>
            </a:extLst>
          </p:cNvPr>
          <p:cNvSpPr txBox="1">
            <a:spLocks/>
          </p:cNvSpPr>
          <p:nvPr/>
        </p:nvSpPr>
        <p:spPr>
          <a:xfrm>
            <a:off x="838200" y="1548223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dirty="0"/>
              <a:t>Using linear algebra to un-mix the Fourier components and create the composite Fourier Transform [1][2]</a:t>
            </a:r>
          </a:p>
          <a:p>
            <a:pPr lvl="1"/>
            <a:r>
              <a:rPr lang="en-GB" sz="2000" dirty="0"/>
              <a:t>Pros: Good results, Reliable</a:t>
            </a:r>
          </a:p>
          <a:p>
            <a:pPr lvl="1"/>
            <a:r>
              <a:rPr lang="en-GB" sz="2000" dirty="0"/>
              <a:t>Cons: Slow acquisition (9 images)</a:t>
            </a:r>
          </a:p>
          <a:p>
            <a:pPr lvl="1"/>
            <a:r>
              <a:rPr lang="en-GB" sz="2000" dirty="0"/>
              <a:t>Cons: Can create unwanted artefacts in presence of noise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E1F98F-4C03-4B87-86DC-18434F5D85A1}"/>
              </a:ext>
            </a:extLst>
          </p:cNvPr>
          <p:cNvSpPr txBox="1"/>
          <p:nvPr/>
        </p:nvSpPr>
        <p:spPr>
          <a:xfrm>
            <a:off x="6048468" y="6192255"/>
            <a:ext cx="515792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[1] R. </a:t>
            </a:r>
            <a:r>
              <a:rPr lang="en-GB" sz="1000" dirty="0" err="1"/>
              <a:t>Heintzmann</a:t>
            </a:r>
            <a:r>
              <a:rPr lang="en-GB" sz="1000" dirty="0"/>
              <a:t> and C. G. Cremer, “Laterally modulated excitation microscopy: Improvement of resolution by using a diffraction grating,” Proc. SPIE, vol. 3568, pp. 185–196, Jan. 1999.</a:t>
            </a:r>
          </a:p>
          <a:p>
            <a:r>
              <a:rPr lang="en-GB" sz="1000" dirty="0"/>
              <a:t>[2] M. G. L. Gustafsson, “Surpassing the lateral resolution limit by a factor of two using structured illumination microscopy,” J. Microscopy, vol. 198, no. 2, pp. 82–87, Dec. 2001.</a:t>
            </a:r>
          </a:p>
          <a:p>
            <a:endParaRPr lang="en-GB" sz="1000" dirty="0"/>
          </a:p>
        </p:txBody>
      </p:sp>
    </p:spTree>
    <p:extLst>
      <p:ext uri="{BB962C8B-B14F-4D97-AF65-F5344CB8AC3E}">
        <p14:creationId xmlns:p14="http://schemas.microsoft.com/office/powerpoint/2010/main" val="16728912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DC269-556F-45D5-9542-EBAA45CEA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DNNs for SR-SIM : State of the art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E663DF-B275-491F-837C-D184D43F9C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W2S [3]</a:t>
            </a:r>
          </a:p>
          <a:p>
            <a:pPr lvl="1"/>
            <a:r>
              <a:rPr lang="en-US" dirty="0"/>
              <a:t>Train a DNN to map a widefield (WF) image to a super-resolved SIM (SR-SIM) image</a:t>
            </a:r>
          </a:p>
          <a:p>
            <a:pPr lvl="1"/>
            <a:r>
              <a:rPr lang="en-US" dirty="0"/>
              <a:t>Pros: Fast acquisition (only one image, the WF) </a:t>
            </a:r>
          </a:p>
          <a:p>
            <a:pPr lvl="1"/>
            <a:r>
              <a:rPr lang="en-US" dirty="0"/>
              <a:t>Cons: unreliable as the input data (WF) do not contain high-frequency information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ML-SIM [4]  or SR-REDSIM [5]</a:t>
            </a:r>
          </a:p>
          <a:p>
            <a:pPr lvl="1"/>
            <a:r>
              <a:rPr lang="en-US" dirty="0"/>
              <a:t>Train a DNN to reconstruct a SR-SIM from the raw data</a:t>
            </a:r>
          </a:p>
          <a:p>
            <a:pPr lvl="1"/>
            <a:r>
              <a:rPr lang="en-US" dirty="0"/>
              <a:t>Pros: physically relevant as the input data contains the high-</a:t>
            </a:r>
            <a:r>
              <a:rPr lang="en-US" dirty="0" err="1"/>
              <a:t>frequecy</a:t>
            </a:r>
            <a:r>
              <a:rPr lang="en-US" dirty="0"/>
              <a:t> info</a:t>
            </a:r>
          </a:p>
          <a:p>
            <a:pPr lvl="1"/>
            <a:r>
              <a:rPr lang="en-US" dirty="0"/>
              <a:t>Pros: can work with a reduced number of raw SIM images to accelerate acquisitions</a:t>
            </a:r>
          </a:p>
          <a:p>
            <a:pPr lvl="1"/>
            <a:r>
              <a:rPr lang="en-US" dirty="0"/>
              <a:t>Cons: Does not exploit the knowledge we have on how frequency components are mixed in SIM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RED-</a:t>
            </a:r>
            <a:r>
              <a:rPr lang="en-US" dirty="0" err="1"/>
              <a:t>fairSIM</a:t>
            </a:r>
            <a:r>
              <a:rPr lang="en-US" dirty="0"/>
              <a:t> [5]</a:t>
            </a:r>
          </a:p>
          <a:p>
            <a:pPr lvl="1"/>
            <a:r>
              <a:rPr lang="en-US" dirty="0"/>
              <a:t>Train a DNN to improve (artifact correction) the 9-images reconstruction obtained with </a:t>
            </a:r>
            <a:r>
              <a:rPr lang="en-US" dirty="0" err="1"/>
              <a:t>FairSIM</a:t>
            </a:r>
            <a:r>
              <a:rPr lang="en-US" dirty="0"/>
              <a:t> [6]</a:t>
            </a:r>
          </a:p>
          <a:p>
            <a:pPr lvl="1"/>
            <a:r>
              <a:rPr lang="en-US" dirty="0"/>
              <a:t>Pros: Exploits the knowledge we have on  how frequency component are mixed in SIM</a:t>
            </a:r>
          </a:p>
          <a:p>
            <a:pPr lvl="1"/>
            <a:r>
              <a:rPr lang="en-US" dirty="0"/>
              <a:t>Pros: Significantly less sensitive to a change of system parameters between learning and testing</a:t>
            </a:r>
          </a:p>
          <a:p>
            <a:pPr lvl="1"/>
            <a:r>
              <a:rPr lang="en-US" dirty="0"/>
              <a:t>Cons: Slow acquisition (9 images)</a:t>
            </a:r>
          </a:p>
          <a:p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1C490F-D25A-4CCC-BFCC-59D778B854B9}"/>
              </a:ext>
            </a:extLst>
          </p:cNvPr>
          <p:cNvSpPr txBox="1"/>
          <p:nvPr/>
        </p:nvSpPr>
        <p:spPr>
          <a:xfrm>
            <a:off x="870011" y="5842534"/>
            <a:ext cx="101649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dirty="0"/>
              <a:t>[3] Majed El </a:t>
            </a:r>
            <a:r>
              <a:rPr lang="en-GB" sz="900" dirty="0" err="1"/>
              <a:t>Helou</a:t>
            </a:r>
            <a:r>
              <a:rPr lang="en-GB" sz="900" dirty="0"/>
              <a:t>, Daniel Sage, Thierry Laroche, Arne Seitz, Sabine </a:t>
            </a:r>
            <a:r>
              <a:rPr lang="en-GB" sz="900" dirty="0" err="1"/>
              <a:t>Süsstrunk</a:t>
            </a:r>
            <a:r>
              <a:rPr lang="en-GB" sz="900" dirty="0"/>
              <a:t> and W2Ruofan </a:t>
            </a:r>
            <a:r>
              <a:rPr lang="en-GB" sz="900" dirty="0" err="1"/>
              <a:t>ZhouS</a:t>
            </a:r>
            <a:r>
              <a:rPr lang="en-GB" sz="900" dirty="0"/>
              <a:t>, “Microscopy Data with Joint Denoising and Super-Resolution for Widefield to SIM Mapping”, </a:t>
            </a:r>
            <a:r>
              <a:rPr lang="en-US" sz="900" dirty="0"/>
              <a:t>ECCV 2020 Workshop on </a:t>
            </a:r>
            <a:r>
              <a:rPr lang="en-US" sz="900" dirty="0" err="1"/>
              <a:t>BioImage</a:t>
            </a:r>
            <a:r>
              <a:rPr lang="en-US" sz="900" dirty="0"/>
              <a:t> Computing</a:t>
            </a:r>
            <a:r>
              <a:rPr lang="en-GB" sz="900" dirty="0"/>
              <a:t>, 2020</a:t>
            </a:r>
          </a:p>
          <a:p>
            <a:r>
              <a:rPr lang="en-GB" sz="900" dirty="0"/>
              <a:t>[4] Charles N. Christensen, Edward N. Ward, Pietro </a:t>
            </a:r>
            <a:r>
              <a:rPr lang="en-GB" sz="900" dirty="0" err="1"/>
              <a:t>Lio</a:t>
            </a:r>
            <a:r>
              <a:rPr lang="en-GB" sz="900" dirty="0"/>
              <a:t> and Clemens F. Kaminski, “ML-SIM: A deep neural network for reconstruction of structured illumination microscopy images”, University of Cambridge, 2020</a:t>
            </a:r>
          </a:p>
          <a:p>
            <a:r>
              <a:rPr lang="en-GB" sz="900" dirty="0"/>
              <a:t>[5] </a:t>
            </a:r>
            <a:r>
              <a:rPr lang="en-GB" sz="900" dirty="0" err="1"/>
              <a:t>Zafran</a:t>
            </a:r>
            <a:r>
              <a:rPr lang="en-GB" sz="900" dirty="0"/>
              <a:t> Hussain Shah , Marcel Müller , Tung-Cheng Wang , Philip Maurice </a:t>
            </a:r>
            <a:r>
              <a:rPr lang="en-GB" sz="900" dirty="0" err="1"/>
              <a:t>Scheidig</a:t>
            </a:r>
            <a:r>
              <a:rPr lang="en-GB" sz="900" dirty="0"/>
              <a:t> , Axel Schneider , Mark </a:t>
            </a:r>
            <a:r>
              <a:rPr lang="en-GB" sz="900" dirty="0" err="1"/>
              <a:t>Schüttpelz</a:t>
            </a:r>
            <a:r>
              <a:rPr lang="en-GB" sz="900" dirty="0"/>
              <a:t> , Thomas </a:t>
            </a:r>
            <a:r>
              <a:rPr lang="en-GB" sz="900" dirty="0" err="1"/>
              <a:t>Huser</a:t>
            </a:r>
            <a:r>
              <a:rPr lang="en-GB" sz="900" dirty="0"/>
              <a:t> , and Wolfram Schenck, “Deep-learning based denoising and reconstruction of super-resolution structured illumination microscopy images”</a:t>
            </a:r>
          </a:p>
          <a:p>
            <a:r>
              <a:rPr lang="en-GB" sz="900" dirty="0"/>
              <a:t>[6] Marcel Müller, Viola </a:t>
            </a:r>
            <a:r>
              <a:rPr lang="en-GB" sz="900" dirty="0" err="1"/>
              <a:t>Mönkemöller</a:t>
            </a:r>
            <a:r>
              <a:rPr lang="en-GB" sz="900" dirty="0"/>
              <a:t>, Simon Hennig, Wolfgang </a:t>
            </a:r>
            <a:r>
              <a:rPr lang="en-GB" sz="900" dirty="0" err="1"/>
              <a:t>Hübner</a:t>
            </a:r>
            <a:r>
              <a:rPr lang="en-GB" sz="900" dirty="0"/>
              <a:t> and Thomas </a:t>
            </a:r>
            <a:r>
              <a:rPr lang="en-GB" sz="900" dirty="0" err="1"/>
              <a:t>Huser</a:t>
            </a:r>
            <a:r>
              <a:rPr lang="en-GB" sz="900" dirty="0"/>
              <a:t> ,“Open-source image reconstruction of super-resolution structured illumination microscopy data in ImageJ”, Nature Communications, 2016</a:t>
            </a:r>
          </a:p>
          <a:p>
            <a:endParaRPr lang="en-GB" sz="900" dirty="0"/>
          </a:p>
        </p:txBody>
      </p:sp>
    </p:spTree>
    <p:extLst>
      <p:ext uri="{BB962C8B-B14F-4D97-AF65-F5344CB8AC3E}">
        <p14:creationId xmlns:p14="http://schemas.microsoft.com/office/powerpoint/2010/main" val="502400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774DA-2037-4D01-A235-CDD8BFFD9B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Could we get the best of both 2. and 3.?</a:t>
            </a:r>
            <a:br>
              <a:rPr lang="en-GB" dirty="0"/>
            </a:br>
            <a:r>
              <a:rPr lang="en-GB" dirty="0">
                <a:sym typeface="Wingdings" panose="05000000000000000000" pitchFamily="2" charset="2"/>
              </a:rPr>
              <a:t> </a:t>
            </a:r>
            <a:r>
              <a:rPr lang="en-GB" dirty="0"/>
              <a:t>This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71BD13-D8C4-4878-B796-5AC7C7450D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771598" cy="4351338"/>
          </a:xfrm>
        </p:spPr>
        <p:txBody>
          <a:bodyPr>
            <a:normAutofit/>
          </a:bodyPr>
          <a:lstStyle/>
          <a:p>
            <a:r>
              <a:rPr lang="en-GB" sz="1800" dirty="0"/>
              <a:t>Exploit redundancy in 9-image SR-SIM</a:t>
            </a:r>
          </a:p>
          <a:p>
            <a:r>
              <a:rPr lang="en-GB" sz="1800" dirty="0">
                <a:sym typeface="Wingdings" panose="05000000000000000000" pitchFamily="2" charset="2"/>
              </a:rPr>
              <a:t>Direct method using 4 images (3 orientations + Widefield)</a:t>
            </a:r>
          </a:p>
          <a:p>
            <a:pPr lvl="1"/>
            <a:r>
              <a:rPr lang="en-US" sz="1400" dirty="0"/>
              <a:t>It can be shown that 4 images (3 </a:t>
            </a:r>
            <a:r>
              <a:rPr lang="en-US" sz="1400" dirty="0" err="1"/>
              <a:t>orr</a:t>
            </a:r>
            <a:r>
              <a:rPr lang="en-US" sz="1400" dirty="0"/>
              <a:t> + 1 WF) contain all the frequency information needed for SR-SIM reconstruction</a:t>
            </a:r>
          </a:p>
          <a:p>
            <a:pPr lvl="1"/>
            <a:r>
              <a:rPr lang="en-US" sz="1400" dirty="0"/>
              <a:t>A direct reconstruction algorithm can be derived </a:t>
            </a:r>
            <a:r>
              <a:rPr lang="en-US" sz="1200" dirty="0"/>
              <a:t>[See Semester project of Christophe Mueller, Fall 2018]</a:t>
            </a:r>
            <a:endParaRPr lang="en-GB" sz="1800" dirty="0">
              <a:sym typeface="Wingdings" panose="05000000000000000000" pitchFamily="2" charset="2"/>
            </a:endParaRPr>
          </a:p>
          <a:p>
            <a:r>
              <a:rPr lang="en-GB" sz="1800" dirty="0"/>
              <a:t>Imperfect 4-image SR-SIM creates a lot of artefacts</a:t>
            </a:r>
          </a:p>
          <a:p>
            <a:r>
              <a:rPr lang="en-GB" sz="1800" b="1" dirty="0"/>
              <a:t>Correct artefacts with DNN</a:t>
            </a:r>
          </a:p>
          <a:p>
            <a:endParaRPr lang="en-GB" sz="18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761335-6FCD-46FF-A8D2-B9D5C97A34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4487" y="3885115"/>
            <a:ext cx="3757892" cy="249870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2DF55DA-21B3-428E-8BE9-D7672255AB0D}"/>
              </a:ext>
            </a:extLst>
          </p:cNvPr>
          <p:cNvSpPr txBox="1"/>
          <p:nvPr/>
        </p:nvSpPr>
        <p:spPr>
          <a:xfrm>
            <a:off x="3657451" y="4567906"/>
            <a:ext cx="1830513" cy="7078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2000" dirty="0"/>
              <a:t>4-image SR-SIM reconstruction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7740362-12A3-4F2F-AAF8-C4AA1FFF557A}"/>
              </a:ext>
            </a:extLst>
          </p:cNvPr>
          <p:cNvGrpSpPr/>
          <p:nvPr/>
        </p:nvGrpSpPr>
        <p:grpSpPr>
          <a:xfrm>
            <a:off x="290832" y="3965507"/>
            <a:ext cx="2911500" cy="2671598"/>
            <a:chOff x="619600" y="3893589"/>
            <a:chExt cx="2911500" cy="267159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004D700-CEFD-42FB-883F-2288235141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297"/>
            <a:stretch/>
          </p:blipFill>
          <p:spPr>
            <a:xfrm>
              <a:off x="619600" y="3893589"/>
              <a:ext cx="2911500" cy="2599286"/>
            </a:xfrm>
            <a:prstGeom prst="rect">
              <a:avLst/>
            </a:prstGeom>
          </p:spPr>
        </p:pic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0EC47B6-FF4D-46C3-8C46-E72A7062FA2C}"/>
                </a:ext>
              </a:extLst>
            </p:cNvPr>
            <p:cNvSpPr/>
            <p:nvPr/>
          </p:nvSpPr>
          <p:spPr>
            <a:xfrm>
              <a:off x="2486346" y="6311900"/>
              <a:ext cx="277402" cy="25328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88D68E86-A00A-4934-ABB5-7A1C0140609B}"/>
              </a:ext>
            </a:extLst>
          </p:cNvPr>
          <p:cNvSpPr txBox="1"/>
          <p:nvPr/>
        </p:nvSpPr>
        <p:spPr>
          <a:xfrm rot="20657899">
            <a:off x="312617" y="4085801"/>
            <a:ext cx="1448071" cy="37535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900" dirty="0"/>
              <a:t>Raw SIM stack of 3 frames + Widefield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F4D39D3-1B64-4245-979F-3B214B534264}"/>
              </a:ext>
            </a:extLst>
          </p:cNvPr>
          <p:cNvSpPr txBox="1"/>
          <p:nvPr/>
        </p:nvSpPr>
        <p:spPr>
          <a:xfrm>
            <a:off x="7219528" y="4650098"/>
            <a:ext cx="711699" cy="39956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2000" dirty="0"/>
              <a:t>DNN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0081110-8A98-4F33-BA9A-BA9324AA2178}"/>
              </a:ext>
            </a:extLst>
          </p:cNvPr>
          <p:cNvSpPr txBox="1"/>
          <p:nvPr/>
        </p:nvSpPr>
        <p:spPr>
          <a:xfrm>
            <a:off x="10062163" y="4598683"/>
            <a:ext cx="1830513" cy="646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Super-Resolution image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9675EC9-A59C-40C0-B07B-A53CCDE9FF1E}"/>
              </a:ext>
            </a:extLst>
          </p:cNvPr>
          <p:cNvCxnSpPr/>
          <p:nvPr/>
        </p:nvCxnSpPr>
        <p:spPr>
          <a:xfrm>
            <a:off x="3202332" y="4942396"/>
            <a:ext cx="32170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EEAD441-0FE9-48DB-AFF4-6CF1AC0BC3D8}"/>
              </a:ext>
            </a:extLst>
          </p:cNvPr>
          <p:cNvCxnSpPr/>
          <p:nvPr/>
        </p:nvCxnSpPr>
        <p:spPr>
          <a:xfrm>
            <a:off x="5632783" y="4942396"/>
            <a:ext cx="32170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C9A5800-1D7B-42B3-A80D-95F78C6335E4}"/>
              </a:ext>
            </a:extLst>
          </p:cNvPr>
          <p:cNvCxnSpPr/>
          <p:nvPr/>
        </p:nvCxnSpPr>
        <p:spPr>
          <a:xfrm>
            <a:off x="9390675" y="4973218"/>
            <a:ext cx="32170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6ED021F1-5099-4448-9E44-93BEC7168A2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430" r="59733"/>
          <a:stretch/>
        </p:blipFill>
        <p:spPr>
          <a:xfrm>
            <a:off x="121285" y="6345378"/>
            <a:ext cx="3598459" cy="512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3447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177462-B4A6-45B3-8962-13B9D9B2C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DNN Structure / Training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95354E-29C3-4180-8101-4B400796A9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GB" dirty="0"/>
              <a:t>“U-Net” structure</a:t>
            </a:r>
          </a:p>
          <a:p>
            <a:pPr lvl="1"/>
            <a:r>
              <a:rPr lang="en-GB" dirty="0"/>
              <a:t>Convolutional Neural Net with several skip connections</a:t>
            </a:r>
          </a:p>
          <a:p>
            <a:pPr lvl="1"/>
            <a:r>
              <a:rPr lang="en-GB" dirty="0"/>
              <a:t>Very memory-intensive (because of skip connections)</a:t>
            </a:r>
          </a:p>
          <a:p>
            <a:r>
              <a:rPr lang="en-GB" dirty="0"/>
              <a:t>Using a combination of L1 and SSIM loss</a:t>
            </a:r>
          </a:p>
          <a:p>
            <a:r>
              <a:rPr lang="en-GB" dirty="0"/>
              <a:t>At the moment using DIV2K dataset for training</a:t>
            </a:r>
          </a:p>
          <a:p>
            <a:pPr lvl="1"/>
            <a:r>
              <a:rPr lang="en-GB" dirty="0"/>
              <a:t>900 diverse </a:t>
            </a:r>
            <a:r>
              <a:rPr lang="en-GB" b="1" dirty="0"/>
              <a:t>non-microscopy</a:t>
            </a:r>
            <a:r>
              <a:rPr lang="en-GB" dirty="0"/>
              <a:t> images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Input images are of size (1024x1024) and converted to </a:t>
            </a:r>
          </a:p>
          <a:p>
            <a:pPr marL="457200" lvl="1" indent="0">
              <a:buNone/>
            </a:pPr>
            <a:r>
              <a:rPr lang="en-GB" dirty="0"/>
              <a:t>grayscale, mean=0, std=1</a:t>
            </a:r>
          </a:p>
          <a:p>
            <a:r>
              <a:rPr lang="en-GB" dirty="0"/>
              <a:t>For a fair comparison all images are mapped to the range [0,1]</a:t>
            </a:r>
          </a:p>
          <a:p>
            <a:endParaRPr lang="en-GB" dirty="0"/>
          </a:p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36D81A-A0A7-4DE0-B5D1-A960841876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430" r="59733"/>
          <a:stretch/>
        </p:blipFill>
        <p:spPr>
          <a:xfrm>
            <a:off x="121285" y="6345378"/>
            <a:ext cx="3598459" cy="512622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E7B2FFA2-4ABC-4A55-A396-5127B46C55F2}"/>
              </a:ext>
            </a:extLst>
          </p:cNvPr>
          <p:cNvGrpSpPr/>
          <p:nvPr/>
        </p:nvGrpSpPr>
        <p:grpSpPr>
          <a:xfrm>
            <a:off x="1740022" y="3813347"/>
            <a:ext cx="6480700" cy="1091955"/>
            <a:chOff x="1787349" y="3103168"/>
            <a:chExt cx="8153388" cy="1400718"/>
          </a:xfrm>
        </p:grpSpPr>
        <p:pic>
          <p:nvPicPr>
            <p:cNvPr id="6" name="Picture 5" descr="A pink and purple flowers&#10;&#10;Description automatically generated">
              <a:extLst>
                <a:ext uri="{FF2B5EF4-FFF2-40B4-BE49-F238E27FC236}">
                  <a16:creationId xmlns:a16="http://schemas.microsoft.com/office/drawing/2014/main" id="{EC7C158E-1037-4266-A4F5-73C3C45055E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882" r="10789"/>
            <a:stretch/>
          </p:blipFill>
          <p:spPr>
            <a:xfrm>
              <a:off x="1787349" y="3103168"/>
              <a:ext cx="1368000" cy="1377899"/>
            </a:xfrm>
            <a:prstGeom prst="rect">
              <a:avLst/>
            </a:prstGeom>
          </p:spPr>
        </p:pic>
        <p:pic>
          <p:nvPicPr>
            <p:cNvPr id="8" name="Picture 7" descr="A picture containing building, train, ceiling, clock&#10;&#10;Description automatically generated">
              <a:extLst>
                <a:ext uri="{FF2B5EF4-FFF2-40B4-BE49-F238E27FC236}">
                  <a16:creationId xmlns:a16="http://schemas.microsoft.com/office/drawing/2014/main" id="{9A194EAF-BF4D-499A-8B55-9AB0D90F27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62728" y="3103168"/>
              <a:ext cx="1402652" cy="1377899"/>
            </a:xfrm>
            <a:prstGeom prst="rect">
              <a:avLst/>
            </a:prstGeom>
          </p:spPr>
        </p:pic>
        <p:pic>
          <p:nvPicPr>
            <p:cNvPr id="10" name="Picture 9" descr="A picture containing green, dark, light&#10;&#10;Description automatically generated">
              <a:extLst>
                <a:ext uri="{FF2B5EF4-FFF2-40B4-BE49-F238E27FC236}">
                  <a16:creationId xmlns:a16="http://schemas.microsoft.com/office/drawing/2014/main" id="{D9EEE5DA-3B82-43E2-82FF-0BC29A127C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285" r="13318"/>
            <a:stretch/>
          </p:blipFill>
          <p:spPr>
            <a:xfrm>
              <a:off x="5172759" y="3103168"/>
              <a:ext cx="1402652" cy="1400717"/>
            </a:xfrm>
            <a:prstGeom prst="rect">
              <a:avLst/>
            </a:prstGeom>
          </p:spPr>
        </p:pic>
        <p:pic>
          <p:nvPicPr>
            <p:cNvPr id="12" name="Picture 11" descr="A satellite in space&#10;&#10;Description automatically generated">
              <a:extLst>
                <a:ext uri="{FF2B5EF4-FFF2-40B4-BE49-F238E27FC236}">
                  <a16:creationId xmlns:a16="http://schemas.microsoft.com/office/drawing/2014/main" id="{D449C4AA-267D-4356-BBF1-88103A888A6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416" r="16666"/>
            <a:stretch/>
          </p:blipFill>
          <p:spPr>
            <a:xfrm>
              <a:off x="6882790" y="3103168"/>
              <a:ext cx="1368000" cy="1400718"/>
            </a:xfrm>
            <a:prstGeom prst="rect">
              <a:avLst/>
            </a:prstGeom>
          </p:spPr>
        </p:pic>
        <p:pic>
          <p:nvPicPr>
            <p:cNvPr id="14" name="Picture 13" descr="A person on a snow covered mountain&#10;&#10;Description automatically generated">
              <a:extLst>
                <a:ext uri="{FF2B5EF4-FFF2-40B4-BE49-F238E27FC236}">
                  <a16:creationId xmlns:a16="http://schemas.microsoft.com/office/drawing/2014/main" id="{23BEB291-CBE0-4EAD-A181-25E94ED67B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9039" b="4713"/>
            <a:stretch/>
          </p:blipFill>
          <p:spPr>
            <a:xfrm>
              <a:off x="8558169" y="3103168"/>
              <a:ext cx="1382568" cy="13778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606308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FDD6AD-E040-411E-89FE-4E5429A4F8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Intermediate Results: Generic Test Image</a:t>
            </a:r>
          </a:p>
        </p:txBody>
      </p:sp>
      <p:pic>
        <p:nvPicPr>
          <p:cNvPr id="5" name="Content Placeholder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BADAB669-6EA1-4034-96EA-4A0EC6BBEC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61" t="8846" r="10562" b="9953"/>
          <a:stretch/>
        </p:blipFill>
        <p:spPr>
          <a:xfrm>
            <a:off x="566108" y="1286326"/>
            <a:ext cx="5681709" cy="5462126"/>
          </a:xfrm>
        </p:spPr>
      </p:pic>
      <p:pic>
        <p:nvPicPr>
          <p:cNvPr id="6" name="Content Placeholder 4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4C62F04E-EDD5-4472-AA60-95771C74C3D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99" t="9247" r="9493" b="10149"/>
          <a:stretch/>
        </p:blipFill>
        <p:spPr>
          <a:xfrm>
            <a:off x="6466313" y="1358824"/>
            <a:ext cx="4590242" cy="423954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083CF59-99F3-4FBC-B28E-FB622DFE5B5C}"/>
              </a:ext>
            </a:extLst>
          </p:cNvPr>
          <p:cNvSpPr/>
          <p:nvPr/>
        </p:nvSpPr>
        <p:spPr>
          <a:xfrm>
            <a:off x="2111405" y="3484026"/>
            <a:ext cx="363985" cy="35334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FCFDA33-5DA3-45E7-82C1-803EBB20DE0F}"/>
              </a:ext>
            </a:extLst>
          </p:cNvPr>
          <p:cNvSpPr/>
          <p:nvPr/>
        </p:nvSpPr>
        <p:spPr>
          <a:xfrm>
            <a:off x="5255580" y="3484026"/>
            <a:ext cx="363985" cy="35334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1CB1B97-5A94-4659-9368-E2EE02EC197B}"/>
              </a:ext>
            </a:extLst>
          </p:cNvPr>
          <p:cNvSpPr/>
          <p:nvPr/>
        </p:nvSpPr>
        <p:spPr>
          <a:xfrm>
            <a:off x="2111405" y="6294266"/>
            <a:ext cx="363985" cy="35334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B26147C-E668-449C-8C16-C43A538FCB6B}"/>
              </a:ext>
            </a:extLst>
          </p:cNvPr>
          <p:cNvSpPr/>
          <p:nvPr/>
        </p:nvSpPr>
        <p:spPr>
          <a:xfrm>
            <a:off x="5255580" y="6303144"/>
            <a:ext cx="363985" cy="35334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7C4EF26-9D02-44FC-B238-D5E51C8FFA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4070" y="5642428"/>
            <a:ext cx="3353476" cy="1114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1003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4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5D0C8247-7AEC-4D49-BD94-2642AE13E46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99" t="9247" r="9493" b="10149"/>
          <a:stretch/>
        </p:blipFill>
        <p:spPr>
          <a:xfrm>
            <a:off x="471021" y="621447"/>
            <a:ext cx="5633857" cy="5203426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0560355-F6FF-4971-B291-077AB04111D0}"/>
              </a:ext>
            </a:extLst>
          </p:cNvPr>
          <p:cNvCxnSpPr/>
          <p:nvPr/>
        </p:nvCxnSpPr>
        <p:spPr>
          <a:xfrm>
            <a:off x="532660" y="1677880"/>
            <a:ext cx="2494625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ABC2A5B-E906-4853-82BE-F58B9BEA9F04}"/>
              </a:ext>
            </a:extLst>
          </p:cNvPr>
          <p:cNvCxnSpPr/>
          <p:nvPr/>
        </p:nvCxnSpPr>
        <p:spPr>
          <a:xfrm>
            <a:off x="3562906" y="1686758"/>
            <a:ext cx="2494625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B42044E-01F7-41E4-BB86-19F260F4A5C6}"/>
              </a:ext>
            </a:extLst>
          </p:cNvPr>
          <p:cNvCxnSpPr/>
          <p:nvPr/>
        </p:nvCxnSpPr>
        <p:spPr>
          <a:xfrm>
            <a:off x="3562907" y="4354498"/>
            <a:ext cx="2494625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C943DB2-01AB-4F9A-88E6-26856C6D1E04}"/>
              </a:ext>
            </a:extLst>
          </p:cNvPr>
          <p:cNvCxnSpPr/>
          <p:nvPr/>
        </p:nvCxnSpPr>
        <p:spPr>
          <a:xfrm>
            <a:off x="532659" y="4354498"/>
            <a:ext cx="2494625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8C6E66AA-E6B1-4649-9BA8-2E8091696012}"/>
              </a:ext>
            </a:extLst>
          </p:cNvPr>
          <p:cNvSpPr txBox="1"/>
          <p:nvPr/>
        </p:nvSpPr>
        <p:spPr>
          <a:xfrm>
            <a:off x="885522" y="11811740"/>
            <a:ext cx="5181616" cy="763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pic>
        <p:nvPicPr>
          <p:cNvPr id="26" name="Picture 25" descr="Chart, histogram&#10;&#10;Description automatically generated">
            <a:extLst>
              <a:ext uri="{FF2B5EF4-FFF2-40B4-BE49-F238E27FC236}">
                <a16:creationId xmlns:a16="http://schemas.microsoft.com/office/drawing/2014/main" id="{97DA87E2-8DBA-4C81-8AA5-7037B632984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01" t="9063" r="8662" b="8090"/>
          <a:stretch/>
        </p:blipFill>
        <p:spPr>
          <a:xfrm>
            <a:off x="6166515" y="488282"/>
            <a:ext cx="5791705" cy="5764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0622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BE8A96-1D15-4BD6-8550-3CBDF48D1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Intermediate Results: Microscopy Test Image</a:t>
            </a:r>
          </a:p>
        </p:txBody>
      </p:sp>
      <p:pic>
        <p:nvPicPr>
          <p:cNvPr id="9" name="Picture 8" descr="A picture containing qr code&#10;&#10;Description automatically generated">
            <a:extLst>
              <a:ext uri="{FF2B5EF4-FFF2-40B4-BE49-F238E27FC236}">
                <a16:creationId xmlns:a16="http://schemas.microsoft.com/office/drawing/2014/main" id="{466E8493-DEAA-4E18-BD0D-01C2FC0C8B9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98" t="8750" r="9360" b="9337"/>
          <a:stretch/>
        </p:blipFill>
        <p:spPr>
          <a:xfrm>
            <a:off x="6279694" y="1394116"/>
            <a:ext cx="4302234" cy="406976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2D81993-44F1-4C98-B3A9-16944663A5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2109" y="5560290"/>
            <a:ext cx="3237403" cy="1082673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DB723C39-40BE-4DAA-8952-62E80648D136}"/>
              </a:ext>
            </a:extLst>
          </p:cNvPr>
          <p:cNvGrpSpPr/>
          <p:nvPr/>
        </p:nvGrpSpPr>
        <p:grpSpPr>
          <a:xfrm>
            <a:off x="470813" y="1346847"/>
            <a:ext cx="5441494" cy="5146028"/>
            <a:chOff x="470813" y="1346847"/>
            <a:chExt cx="5441494" cy="5146028"/>
          </a:xfrm>
        </p:grpSpPr>
        <p:pic>
          <p:nvPicPr>
            <p:cNvPr id="7" name="Picture 6" descr="A picture containing background pattern&#10;&#10;Description automatically generated">
              <a:extLst>
                <a:ext uri="{FF2B5EF4-FFF2-40B4-BE49-F238E27FC236}">
                  <a16:creationId xmlns:a16="http://schemas.microsoft.com/office/drawing/2014/main" id="{E57597BC-4641-460F-9239-046CB1CD08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928" t="7418" r="11262" b="9886"/>
            <a:stretch/>
          </p:blipFill>
          <p:spPr>
            <a:xfrm>
              <a:off x="470813" y="1346847"/>
              <a:ext cx="5441494" cy="5146028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0A7F0C5-E010-4695-A91F-A90D6F517F64}"/>
                </a:ext>
              </a:extLst>
            </p:cNvPr>
            <p:cNvSpPr/>
            <p:nvPr/>
          </p:nvSpPr>
          <p:spPr>
            <a:xfrm>
              <a:off x="1924481" y="2255645"/>
              <a:ext cx="236827" cy="228937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A4F2A37B-69BC-4F59-98B9-A127EE2B0202}"/>
                </a:ext>
              </a:extLst>
            </p:cNvPr>
            <p:cNvSpPr/>
            <p:nvPr/>
          </p:nvSpPr>
          <p:spPr>
            <a:xfrm>
              <a:off x="5003059" y="4878455"/>
              <a:ext cx="236827" cy="228937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C4EF91E-73EC-4F65-B495-9167677409A7}"/>
                </a:ext>
              </a:extLst>
            </p:cNvPr>
            <p:cNvSpPr/>
            <p:nvPr/>
          </p:nvSpPr>
          <p:spPr>
            <a:xfrm>
              <a:off x="1924481" y="4878456"/>
              <a:ext cx="236827" cy="228937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1F6A022-BFC2-46E7-83EC-4A8957993DBA}"/>
                </a:ext>
              </a:extLst>
            </p:cNvPr>
            <p:cNvSpPr/>
            <p:nvPr/>
          </p:nvSpPr>
          <p:spPr>
            <a:xfrm>
              <a:off x="5003059" y="2255644"/>
              <a:ext cx="236827" cy="228937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41318616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895</Words>
  <Application>Microsoft Office PowerPoint</Application>
  <PresentationFormat>Widescreen</PresentationFormat>
  <Paragraphs>78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Cambria Math</vt:lpstr>
      <vt:lpstr>Office Theme</vt:lpstr>
      <vt:lpstr>Deep neural network for SIM super-resolution reconstruction with a reduced number of images</vt:lpstr>
      <vt:lpstr>Super-Resolution Structured illumination microscopy (SR-SIM)</vt:lpstr>
      <vt:lpstr>Direct method</vt:lpstr>
      <vt:lpstr>Using DNNs for SR-SIM : State of the art</vt:lpstr>
      <vt:lpstr>Could we get the best of both 2. and 3.?  This Project</vt:lpstr>
      <vt:lpstr>DNN Structure / Training</vt:lpstr>
      <vt:lpstr>Intermediate Results: Generic Test Image</vt:lpstr>
      <vt:lpstr>PowerPoint Presentation</vt:lpstr>
      <vt:lpstr>Intermediate Results: Microscopy Test Image</vt:lpstr>
      <vt:lpstr>Intermediate Results: Microscopy Test Image</vt:lpstr>
      <vt:lpstr>What’s next?</vt:lpstr>
      <vt:lpstr>Discussion Time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neural network for SIM super-resolution reconstruction with a reduced number of images</dc:title>
  <dc:creator>kay lächler</dc:creator>
  <cp:lastModifiedBy>kay lächler</cp:lastModifiedBy>
  <cp:revision>40</cp:revision>
  <dcterms:created xsi:type="dcterms:W3CDTF">2020-11-22T09:42:26Z</dcterms:created>
  <dcterms:modified xsi:type="dcterms:W3CDTF">2020-11-23T14:04:15Z</dcterms:modified>
</cp:coreProperties>
</file>